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407748" y="3127407"/>
            <a:ext cx="15065987" cy="3533659"/>
          </a:xfrm>
          <a:custGeom>
            <a:avLst/>
            <a:gdLst/>
            <a:ahLst/>
            <a:cxnLst/>
            <a:rect r="r" b="b" t="t" l="l"/>
            <a:pathLst>
              <a:path h="3533659" w="15065987">
                <a:moveTo>
                  <a:pt x="0" y="0"/>
                </a:moveTo>
                <a:lnTo>
                  <a:pt x="15065987" y="0"/>
                </a:lnTo>
                <a:lnTo>
                  <a:pt x="15065987" y="3533659"/>
                </a:lnTo>
                <a:lnTo>
                  <a:pt x="0" y="353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176903" y="5097644"/>
            <a:ext cx="11982273" cy="59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b="true" sz="4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DESCRIPTIVE STATISTICS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1700197" y="229270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3088">
            <a:off x="7787325" y="3402328"/>
            <a:ext cx="1112434" cy="1155329"/>
          </a:xfrm>
          <a:custGeom>
            <a:avLst/>
            <a:gdLst/>
            <a:ahLst/>
            <a:cxnLst/>
            <a:rect r="r" b="b" t="t" l="l"/>
            <a:pathLst>
              <a:path h="1155329" w="1112434">
                <a:moveTo>
                  <a:pt x="0" y="0"/>
                </a:moveTo>
                <a:lnTo>
                  <a:pt x="1112433" y="0"/>
                </a:lnTo>
                <a:lnTo>
                  <a:pt x="1112433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820472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550670"/>
            <a:ext cx="801573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DESCRIPTIVE STATISTICS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256886"/>
            <a:ext cx="7776791" cy="5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b="true" sz="374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POST WILL COVER: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9742" y="4742655"/>
            <a:ext cx="9132351" cy="439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Concept Introduction – What is descriptive statistics, and why is it important?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Real-World Example – A fresh dataset showing how descriptive statistics summarize data.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Simplified R Code – Step-by-step implementation.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Visualization – Boxplots and histograms to showcase key statistics.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Takeaways – Summary.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3088">
            <a:off x="13600178" y="3515510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1" y="0"/>
                </a:lnTo>
                <a:lnTo>
                  <a:pt x="3995491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1002" y="2497868"/>
            <a:ext cx="15109537" cy="131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b="true" sz="2277" spc="8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BEFORE ANALYZING DATA, WE NEED TO UNDERSTAND ITS BASIC PROPERTIES.</a:t>
            </a:r>
          </a:p>
          <a:p>
            <a:pPr algn="l">
              <a:lnSpc>
                <a:spcPts val="3507"/>
              </a:lnSpc>
            </a:pPr>
            <a:r>
              <a:rPr lang="en-US" b="true" sz="2277" spc="8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DESCRIPTIVE STATISTICS SUMMARIZES DATASETS, HELPING US IDENTIFY TRENDS, PATTERNS, AND ANOMALIES.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7588290" y="3919707"/>
            <a:ext cx="1467504" cy="587002"/>
          </a:xfrm>
          <a:custGeom>
            <a:avLst/>
            <a:gdLst/>
            <a:ahLst/>
            <a:cxnLst/>
            <a:rect r="r" b="b" t="t" l="l"/>
            <a:pathLst>
              <a:path h="587002" w="1467504">
                <a:moveTo>
                  <a:pt x="0" y="0"/>
                </a:moveTo>
                <a:lnTo>
                  <a:pt x="1467504" y="0"/>
                </a:lnTo>
                <a:lnTo>
                  <a:pt x="1467504" y="587002"/>
                </a:lnTo>
                <a:lnTo>
                  <a:pt x="0" y="5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8748" y="3681988"/>
            <a:ext cx="124461" cy="1086561"/>
          </a:xfrm>
          <a:custGeom>
            <a:avLst/>
            <a:gdLst/>
            <a:ahLst/>
            <a:cxnLst/>
            <a:rect r="r" b="b" t="t" l="l"/>
            <a:pathLst>
              <a:path h="1086561" w="124461">
                <a:moveTo>
                  <a:pt x="0" y="0"/>
                </a:moveTo>
                <a:lnTo>
                  <a:pt x="124461" y="0"/>
                </a:lnTo>
                <a:lnTo>
                  <a:pt x="124461" y="1086561"/>
                </a:lnTo>
                <a:lnTo>
                  <a:pt x="0" y="1086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327558" y="4711347"/>
            <a:ext cx="411887" cy="3595839"/>
          </a:xfrm>
          <a:custGeom>
            <a:avLst/>
            <a:gdLst/>
            <a:ahLst/>
            <a:cxnLst/>
            <a:rect r="r" b="b" t="t" l="l"/>
            <a:pathLst>
              <a:path h="3595839" w="411887">
                <a:moveTo>
                  <a:pt x="411887" y="0"/>
                </a:moveTo>
                <a:lnTo>
                  <a:pt x="0" y="0"/>
                </a:lnTo>
                <a:lnTo>
                  <a:pt x="0" y="3595838"/>
                </a:lnTo>
                <a:lnTo>
                  <a:pt x="411887" y="3595838"/>
                </a:lnTo>
                <a:lnTo>
                  <a:pt x="4118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903" y="5826030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4"/>
                </a:lnTo>
                <a:lnTo>
                  <a:pt x="0" y="250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25170" y="4422753"/>
            <a:ext cx="7339005" cy="4348360"/>
          </a:xfrm>
          <a:custGeom>
            <a:avLst/>
            <a:gdLst/>
            <a:ahLst/>
            <a:cxnLst/>
            <a:rect r="r" b="b" t="t" l="l"/>
            <a:pathLst>
              <a:path h="4348360" w="7339005">
                <a:moveTo>
                  <a:pt x="0" y="0"/>
                </a:moveTo>
                <a:lnTo>
                  <a:pt x="7339005" y="0"/>
                </a:lnTo>
                <a:lnTo>
                  <a:pt x="7339005" y="4348361"/>
                </a:lnTo>
                <a:lnTo>
                  <a:pt x="0" y="4348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2712" y="5379319"/>
            <a:ext cx="9186855" cy="317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Why does this matter?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Business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 track average customer spend 📈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Health researchers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analyze blood pr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essure distributions 🏥</a:t>
            </a:r>
          </a:p>
          <a:p>
            <a:pPr algn="l" marL="561337" indent="-280669" lvl="1">
              <a:lnSpc>
                <a:spcPts val="4263"/>
              </a:lnSpc>
              <a:buFont typeface="Arial"/>
              <a:buChar char="•"/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Marketers compare click-through rates 🔍</a:t>
            </a:r>
          </a:p>
          <a:p>
            <a:pPr algn="l">
              <a:lnSpc>
                <a:spcPts val="4263"/>
              </a:lnSpc>
            </a:pPr>
          </a:p>
          <a:p>
            <a:pPr algn="l">
              <a:lnSpc>
                <a:spcPts val="426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282490" y="1552305"/>
            <a:ext cx="757204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CONCEPT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2182" y="4037309"/>
            <a:ext cx="10677576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b="true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📊 DESCRIPTIVE STATISTICS: MAKING SENSE OF DATA!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801393"/>
            <a:ext cx="1045225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b="true" sz="4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REAL-WORLD EXAMPLE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40812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2712" y="4857750"/>
            <a:ext cx="11302169" cy="317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want to summarize the dataset using:</a:t>
            </a:r>
          </a:p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Measur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 of Central Tendency: Mean, Median, Mode</a:t>
            </a:r>
          </a:p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Measures of Spread: Variance, Standard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Deviation, Range</a:t>
            </a:r>
          </a:p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Shap</a:t>
            </a: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 of Distribution: Skewness, Kurtosis</a:t>
            </a:r>
          </a:p>
          <a:p>
            <a:pPr algn="l">
              <a:lnSpc>
                <a:spcPts val="4263"/>
              </a:lnSpc>
            </a:pPr>
            <a:r>
              <a:rPr lang="en-US" sz="2599" spc="-7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How do we calculate these?</a:t>
            </a:r>
          </a:p>
          <a:p>
            <a:pPr algn="l">
              <a:lnSpc>
                <a:spcPts val="426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12182" y="4037309"/>
            <a:ext cx="14729940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b="true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IMAGINE YOU’RE ANALYZING MONTHLY SALARIES OF EMPLOYEES IN A TECH COMPANY.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6776591" y="6185937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940280"/>
            <a:ext cx="5301173" cy="5276743"/>
          </a:xfrm>
          <a:custGeom>
            <a:avLst/>
            <a:gdLst/>
            <a:ahLst/>
            <a:cxnLst/>
            <a:rect r="r" b="b" t="t" l="l"/>
            <a:pathLst>
              <a:path h="5276743" w="5301173">
                <a:moveTo>
                  <a:pt x="0" y="0"/>
                </a:moveTo>
                <a:lnTo>
                  <a:pt x="5301173" y="0"/>
                </a:lnTo>
                <a:lnTo>
                  <a:pt x="5301173" y="5276743"/>
                </a:lnTo>
                <a:lnTo>
                  <a:pt x="0" y="5276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23203" y="6084631"/>
            <a:ext cx="9344678" cy="1098380"/>
          </a:xfrm>
          <a:custGeom>
            <a:avLst/>
            <a:gdLst/>
            <a:ahLst/>
            <a:cxnLst/>
            <a:rect r="r" b="b" t="t" l="l"/>
            <a:pathLst>
              <a:path h="1098380" w="9344678">
                <a:moveTo>
                  <a:pt x="0" y="0"/>
                </a:moveTo>
                <a:lnTo>
                  <a:pt x="9344678" y="0"/>
                </a:lnTo>
                <a:lnTo>
                  <a:pt x="9344678" y="1098380"/>
                </a:lnTo>
                <a:lnTo>
                  <a:pt x="0" y="1098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879971"/>
            <a:ext cx="9760766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421974"/>
            <a:ext cx="11830518" cy="36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b="true" sz="251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WE’LL GENERATE RANDOM SALARY DATA AND COMPUTE KEY STATISTICS.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6776591" y="5729302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198" y="4415861"/>
            <a:ext cx="6179861" cy="3292682"/>
          </a:xfrm>
          <a:custGeom>
            <a:avLst/>
            <a:gdLst/>
            <a:ahLst/>
            <a:cxnLst/>
            <a:rect r="r" b="b" t="t" l="l"/>
            <a:pathLst>
              <a:path h="3292682" w="6179861">
                <a:moveTo>
                  <a:pt x="0" y="0"/>
                </a:moveTo>
                <a:lnTo>
                  <a:pt x="6179861" y="0"/>
                </a:lnTo>
                <a:lnTo>
                  <a:pt x="6179861" y="3292682"/>
                </a:lnTo>
                <a:lnTo>
                  <a:pt x="0" y="3292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34114" y="4226008"/>
            <a:ext cx="4594282" cy="3627065"/>
          </a:xfrm>
          <a:custGeom>
            <a:avLst/>
            <a:gdLst/>
            <a:ahLst/>
            <a:cxnLst/>
            <a:rect r="r" b="b" t="t" l="l"/>
            <a:pathLst>
              <a:path h="3627065" w="4594282">
                <a:moveTo>
                  <a:pt x="0" y="0"/>
                </a:moveTo>
                <a:lnTo>
                  <a:pt x="4594282" y="0"/>
                </a:lnTo>
                <a:lnTo>
                  <a:pt x="4594282" y="3627064"/>
                </a:lnTo>
                <a:lnTo>
                  <a:pt x="0" y="36270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35697" y="4267195"/>
            <a:ext cx="4578231" cy="3614393"/>
          </a:xfrm>
          <a:custGeom>
            <a:avLst/>
            <a:gdLst/>
            <a:ahLst/>
            <a:cxnLst/>
            <a:rect r="r" b="b" t="t" l="l"/>
            <a:pathLst>
              <a:path h="3614393" w="4578231">
                <a:moveTo>
                  <a:pt x="0" y="0"/>
                </a:moveTo>
                <a:lnTo>
                  <a:pt x="4578230" y="0"/>
                </a:lnTo>
                <a:lnTo>
                  <a:pt x="4578230" y="3614393"/>
                </a:lnTo>
                <a:lnTo>
                  <a:pt x="0" y="3614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55676" y="1879971"/>
            <a:ext cx="9760766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7076" y="3703640"/>
            <a:ext cx="7674392" cy="39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  <a:spcBef>
                <a:spcPct val="0"/>
              </a:spcBef>
            </a:pPr>
            <a:r>
              <a:rPr lang="en-US" b="true" sz="266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LET’S VISUALIZE THE SALARY DISTRIBUTION: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0875" y="8300747"/>
            <a:ext cx="830353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📌 HISTOGRAMS SHOW THE SPREAD OF DATA.</a:t>
            </a:r>
          </a:p>
          <a:p>
            <a:pPr algn="l">
              <a:lnSpc>
                <a:spcPts val="452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📌 BOXPLOTS HELP IDENTIFY OUTLIERS AND DATA DISTRIBUTION.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291" y="4021276"/>
            <a:ext cx="830035" cy="4519990"/>
          </a:xfrm>
          <a:custGeom>
            <a:avLst/>
            <a:gdLst/>
            <a:ahLst/>
            <a:cxnLst/>
            <a:rect r="r" b="b" t="t" l="l"/>
            <a:pathLst>
              <a:path h="4519990" w="830035">
                <a:moveTo>
                  <a:pt x="0" y="0"/>
                </a:moveTo>
                <a:lnTo>
                  <a:pt x="830034" y="0"/>
                </a:lnTo>
                <a:lnTo>
                  <a:pt x="830034" y="4519991"/>
                </a:lnTo>
                <a:lnTo>
                  <a:pt x="0" y="4519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836266" y="4021276"/>
            <a:ext cx="830035" cy="4519990"/>
          </a:xfrm>
          <a:custGeom>
            <a:avLst/>
            <a:gdLst/>
            <a:ahLst/>
            <a:cxnLst/>
            <a:rect r="r" b="b" t="t" l="l"/>
            <a:pathLst>
              <a:path h="4519990" w="830035">
                <a:moveTo>
                  <a:pt x="830034" y="0"/>
                </a:moveTo>
                <a:lnTo>
                  <a:pt x="0" y="0"/>
                </a:lnTo>
                <a:lnTo>
                  <a:pt x="0" y="4519991"/>
                </a:lnTo>
                <a:lnTo>
                  <a:pt x="830034" y="4519991"/>
                </a:lnTo>
                <a:lnTo>
                  <a:pt x="8300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1713" y="4057374"/>
            <a:ext cx="14625307" cy="492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Descriptive statistics help us summarize complex data into simple insights, guiding smarter decisions.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Metrics like mean, median, and standard deviation reveal patterns, central tendencies, and variability.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Visual tools like histograms and boxplots make it easier to spot trends, outliers, and the shape of data.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💡 How are you currently using descriptive statistics in your projects or business decisions?</a:t>
            </a:r>
          </a:p>
          <a:p>
            <a:pPr algn="just">
              <a:lnSpc>
                <a:spcPts val="49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2501" y="1669621"/>
            <a:ext cx="8219615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959" y="3416538"/>
            <a:ext cx="17588082" cy="60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b="true" sz="411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SUMMARY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343383" y="4803698"/>
            <a:ext cx="14355879" cy="3367106"/>
          </a:xfrm>
          <a:custGeom>
            <a:avLst/>
            <a:gdLst/>
            <a:ahLst/>
            <a:cxnLst/>
            <a:rect r="r" b="b" t="t" l="l"/>
            <a:pathLst>
              <a:path h="3367106" w="14355879">
                <a:moveTo>
                  <a:pt x="0" y="0"/>
                </a:moveTo>
                <a:lnTo>
                  <a:pt x="14355879" y="0"/>
                </a:lnTo>
                <a:lnTo>
                  <a:pt x="14355879" y="3367106"/>
                </a:lnTo>
                <a:lnTo>
                  <a:pt x="0" y="336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39765" y="6032322"/>
            <a:ext cx="1102082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6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FROM DATA TO DECISIONS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3088">
            <a:off x="6724555" y="984436"/>
            <a:ext cx="3460017" cy="3593433"/>
          </a:xfrm>
          <a:custGeom>
            <a:avLst/>
            <a:gdLst/>
            <a:ahLst/>
            <a:cxnLst/>
            <a:rect r="r" b="b" t="t" l="l"/>
            <a:pathLst>
              <a:path h="3593433" w="3460017">
                <a:moveTo>
                  <a:pt x="0" y="0"/>
                </a:moveTo>
                <a:lnTo>
                  <a:pt x="3460018" y="0"/>
                </a:lnTo>
                <a:lnTo>
                  <a:pt x="3460018" y="3593433"/>
                </a:lnTo>
                <a:lnTo>
                  <a:pt x="0" y="3593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669" y="9442653"/>
            <a:ext cx="4439550" cy="3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b="true" sz="227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AZEEZ AREGBESOLA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494260"/>
            <a:ext cx="452055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b="true" sz="1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BEYOND THE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DAGkJD2za4Q</dc:identifier>
  <dcterms:modified xsi:type="dcterms:W3CDTF">2011-08-01T06:04:30Z</dcterms:modified>
  <cp:revision>1</cp:revision>
  <dc:title>Descriptive Statistics</dc:title>
</cp:coreProperties>
</file>